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67" r:id="rId4"/>
    <p:sldId id="262" r:id="rId5"/>
    <p:sldId id="257" r:id="rId6"/>
    <p:sldId id="258" r:id="rId7"/>
    <p:sldId id="263" r:id="rId8"/>
    <p:sldId id="269" r:id="rId9"/>
    <p:sldId id="264" r:id="rId10"/>
    <p:sldId id="265" r:id="rId11"/>
    <p:sldId id="266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A9EB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-54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ata\Gels\EB_Rod_phantom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GB"/>
  <c:chart>
    <c:plotArea>
      <c:layout>
        <c:manualLayout>
          <c:layoutTarget val="inner"/>
          <c:xMode val="edge"/>
          <c:yMode val="edge"/>
          <c:x val="0.13837351405399387"/>
          <c:y val="7.7903149618297363E-2"/>
          <c:w val="0.81642437238774224"/>
          <c:h val="0.71755108415743518"/>
        </c:manualLayout>
      </c:layout>
      <c:scatterChart>
        <c:scatterStyle val="lineMarker"/>
        <c:ser>
          <c:idx val="1"/>
          <c:order val="0"/>
          <c:tx>
            <c:v>Phantom A</c:v>
          </c:tx>
          <c:spPr>
            <a:ln w="28575">
              <a:noFill/>
            </a:ln>
          </c:spPr>
          <c:marker>
            <c:symbol val="square"/>
            <c:size val="4"/>
          </c:marker>
          <c:errBars>
            <c:errDir val="y"/>
            <c:errBarType val="both"/>
            <c:errValType val="cust"/>
            <c:plus>
              <c:numRef>
                <c:f>'Rod 2'!$D$20:$D$23</c:f>
                <c:numCache>
                  <c:formatCode>General</c:formatCode>
                  <c:ptCount val="4"/>
                  <c:pt idx="0">
                    <c:v>5.8548124000000034E-4</c:v>
                  </c:pt>
                  <c:pt idx="1">
                    <c:v>5.6266451000000115E-4</c:v>
                  </c:pt>
                  <c:pt idx="2">
                    <c:v>6.0602066000000124E-4</c:v>
                  </c:pt>
                  <c:pt idx="3">
                    <c:v>7.7595889000000142E-4</c:v>
                  </c:pt>
                </c:numCache>
              </c:numRef>
            </c:plus>
            <c:minus>
              <c:numRef>
                <c:f>'Rod 2'!$D$20:$D$23</c:f>
                <c:numCache>
                  <c:formatCode>General</c:formatCode>
                  <c:ptCount val="4"/>
                  <c:pt idx="0">
                    <c:v>5.8548124000000034E-4</c:v>
                  </c:pt>
                  <c:pt idx="1">
                    <c:v>5.6266451000000115E-4</c:v>
                  </c:pt>
                  <c:pt idx="2">
                    <c:v>6.0602066000000124E-4</c:v>
                  </c:pt>
                  <c:pt idx="3">
                    <c:v>7.7595889000000142E-4</c:v>
                  </c:pt>
                </c:numCache>
              </c:numRef>
            </c:minus>
          </c:errBars>
          <c:xVal>
            <c:numRef>
              <c:f>'Rod 2'!$B$20:$B$23</c:f>
              <c:numCache>
                <c:formatCode>General</c:formatCode>
                <c:ptCount val="4"/>
                <c:pt idx="0">
                  <c:v>0</c:v>
                </c:pt>
                <c:pt idx="1">
                  <c:v>4.8000000000000057E-2</c:v>
                </c:pt>
                <c:pt idx="2">
                  <c:v>9.6000000000000113E-2</c:v>
                </c:pt>
                <c:pt idx="3">
                  <c:v>0.15300000000000019</c:v>
                </c:pt>
              </c:numCache>
            </c:numRef>
          </c:xVal>
          <c:yVal>
            <c:numRef>
              <c:f>'Rod 2'!$E$20:$E$23</c:f>
              <c:numCache>
                <c:formatCode>General</c:formatCode>
                <c:ptCount val="4"/>
                <c:pt idx="0">
                  <c:v>0.77426431000000029</c:v>
                </c:pt>
                <c:pt idx="1">
                  <c:v>2.4788938000000003</c:v>
                </c:pt>
                <c:pt idx="2">
                  <c:v>4.2644524000000006</c:v>
                </c:pt>
                <c:pt idx="3">
                  <c:v>5.8505134999999955</c:v>
                </c:pt>
              </c:numCache>
            </c:numRef>
          </c:yVal>
        </c:ser>
        <c:ser>
          <c:idx val="0"/>
          <c:order val="1"/>
          <c:tx>
            <c:v>Phantom B</c:v>
          </c:tx>
          <c:spPr>
            <a:ln w="28575">
              <a:noFill/>
            </a:ln>
          </c:spPr>
          <c:marker>
            <c:symbol val="diamond"/>
            <c:size val="5"/>
          </c:marker>
          <c:errBars>
            <c:errDir val="y"/>
            <c:errBarType val="both"/>
            <c:errValType val="cust"/>
            <c:plus>
              <c:numRef>
                <c:f>'Rod 2'!$D$15:$D$18</c:f>
                <c:numCache>
                  <c:formatCode>General</c:formatCode>
                  <c:ptCount val="4"/>
                  <c:pt idx="0">
                    <c:v>6.9994053000000148E-4</c:v>
                  </c:pt>
                  <c:pt idx="1">
                    <c:v>6.738643800000021E-4</c:v>
                  </c:pt>
                  <c:pt idx="2">
                    <c:v>8.2654805000000368E-4</c:v>
                  </c:pt>
                  <c:pt idx="3">
                    <c:v>1.1309558000000026E-3</c:v>
                  </c:pt>
                </c:numCache>
              </c:numRef>
            </c:plus>
            <c:minus>
              <c:numRef>
                <c:f>'Rod 2'!$D$15:$D$18</c:f>
                <c:numCache>
                  <c:formatCode>General</c:formatCode>
                  <c:ptCount val="4"/>
                  <c:pt idx="0">
                    <c:v>6.9994053000000148E-4</c:v>
                  </c:pt>
                  <c:pt idx="1">
                    <c:v>6.738643800000021E-4</c:v>
                  </c:pt>
                  <c:pt idx="2">
                    <c:v>8.2654805000000368E-4</c:v>
                  </c:pt>
                  <c:pt idx="3">
                    <c:v>1.1309558000000026E-3</c:v>
                  </c:pt>
                </c:numCache>
              </c:numRef>
            </c:minus>
          </c:errBars>
          <c:xVal>
            <c:numRef>
              <c:f>'Rod 2'!$B$15:$B$18</c:f>
              <c:numCache>
                <c:formatCode>General</c:formatCode>
                <c:ptCount val="4"/>
                <c:pt idx="0">
                  <c:v>0</c:v>
                </c:pt>
                <c:pt idx="1">
                  <c:v>0.20900000000000019</c:v>
                </c:pt>
                <c:pt idx="2">
                  <c:v>0.26200000000000001</c:v>
                </c:pt>
                <c:pt idx="3">
                  <c:v>0.59900000000000053</c:v>
                </c:pt>
              </c:numCache>
            </c:numRef>
          </c:xVal>
          <c:yVal>
            <c:numRef>
              <c:f>'Rod 2'!$E$15:$E$18</c:f>
              <c:numCache>
                <c:formatCode>General</c:formatCode>
                <c:ptCount val="4"/>
                <c:pt idx="0">
                  <c:v>0.96606203999999996</c:v>
                </c:pt>
                <c:pt idx="1">
                  <c:v>7.7837395999999996</c:v>
                </c:pt>
                <c:pt idx="2">
                  <c:v>9.7149791999999984</c:v>
                </c:pt>
                <c:pt idx="3">
                  <c:v>22.652175000000025</c:v>
                </c:pt>
              </c:numCache>
            </c:numRef>
          </c:yVal>
        </c:ser>
        <c:ser>
          <c:idx val="2"/>
          <c:order val="2"/>
          <c:tx>
            <c:v>Best Fit</c:v>
          </c:tx>
          <c:spPr>
            <a:ln w="28575">
              <a:noFill/>
            </a:ln>
          </c:spPr>
          <c:marker>
            <c:symbol val="none"/>
          </c:marker>
          <c:trendline>
            <c:trendlineType val="linear"/>
            <c:dispRSqr val="1"/>
            <c:dispEq val="1"/>
            <c:trendlineLbl>
              <c:layout>
                <c:manualLayout>
                  <c:x val="-0.33930414948131482"/>
                  <c:y val="0.20691181102362224"/>
                </c:manualLayout>
              </c:layout>
              <c:tx>
                <c:rich>
                  <a:bodyPr/>
                  <a:lstStyle/>
                  <a:p>
                    <a:pPr>
                      <a:defRPr sz="1100"/>
                    </a:pPr>
                    <a:r>
                      <a:rPr lang="en-US" baseline="0" dirty="0"/>
                      <a:t>y = </a:t>
                    </a:r>
                    <a:r>
                      <a:rPr lang="en-US" baseline="0" dirty="0" smtClean="0"/>
                      <a:t>36.2x </a:t>
                    </a:r>
                    <a:r>
                      <a:rPr lang="en-US" baseline="0" dirty="0"/>
                      <a:t>+ </a:t>
                    </a:r>
                    <a:r>
                      <a:rPr lang="en-US" baseline="0" dirty="0" smtClean="0"/>
                      <a:t>0.6</a:t>
                    </a:r>
                    <a:r>
                      <a:rPr lang="en-US" baseline="0" dirty="0"/>
                      <a:t>
R² = 0.998</a:t>
                    </a:r>
                    <a:endParaRPr lang="en-US" dirty="0"/>
                  </a:p>
                </c:rich>
              </c:tx>
              <c:numFmt formatCode="#,##0.000" sourceLinked="0"/>
            </c:trendlineLbl>
          </c:trendline>
          <c:errBars>
            <c:errDir val="y"/>
            <c:errBarType val="both"/>
            <c:errValType val="cust"/>
            <c:plus>
              <c:numRef>
                <c:f>'Rod 2'!$F$15:$F$23</c:f>
                <c:numCache>
                  <c:formatCode>General</c:formatCode>
                  <c:ptCount val="9"/>
                  <c:pt idx="0">
                    <c:v>0.69994053000000134</c:v>
                  </c:pt>
                  <c:pt idx="1">
                    <c:v>0.67386438000000004</c:v>
                  </c:pt>
                  <c:pt idx="2">
                    <c:v>0.82654804999999998</c:v>
                  </c:pt>
                  <c:pt idx="3">
                    <c:v>1.1309558000000015</c:v>
                  </c:pt>
                  <c:pt idx="5">
                    <c:v>0.58548123999999979</c:v>
                  </c:pt>
                  <c:pt idx="6">
                    <c:v>0.56266450999999951</c:v>
                  </c:pt>
                  <c:pt idx="7">
                    <c:v>0.60602066000000065</c:v>
                  </c:pt>
                  <c:pt idx="8">
                    <c:v>0.77595889000000029</c:v>
                  </c:pt>
                </c:numCache>
              </c:numRef>
            </c:plus>
            <c:minus>
              <c:numRef>
                <c:f>'Rod 2'!$F$15:$F$23</c:f>
                <c:numCache>
                  <c:formatCode>General</c:formatCode>
                  <c:ptCount val="9"/>
                  <c:pt idx="0">
                    <c:v>0.69994053000000134</c:v>
                  </c:pt>
                  <c:pt idx="1">
                    <c:v>0.67386438000000004</c:v>
                  </c:pt>
                  <c:pt idx="2">
                    <c:v>0.82654804999999998</c:v>
                  </c:pt>
                  <c:pt idx="3">
                    <c:v>1.1309558000000015</c:v>
                  </c:pt>
                  <c:pt idx="5">
                    <c:v>0.58548123999999979</c:v>
                  </c:pt>
                  <c:pt idx="6">
                    <c:v>0.56266450999999951</c:v>
                  </c:pt>
                  <c:pt idx="7">
                    <c:v>0.60602066000000065</c:v>
                  </c:pt>
                  <c:pt idx="8">
                    <c:v>0.77595889000000029</c:v>
                  </c:pt>
                </c:numCache>
              </c:numRef>
            </c:minus>
          </c:errBars>
          <c:xVal>
            <c:numRef>
              <c:f>'Rod 2'!$B$15:$B$23</c:f>
              <c:numCache>
                <c:formatCode>General</c:formatCode>
                <c:ptCount val="9"/>
                <c:pt idx="0">
                  <c:v>0</c:v>
                </c:pt>
                <c:pt idx="1">
                  <c:v>0.20900000000000019</c:v>
                </c:pt>
                <c:pt idx="2">
                  <c:v>0.26200000000000001</c:v>
                </c:pt>
                <c:pt idx="3">
                  <c:v>0.59900000000000053</c:v>
                </c:pt>
                <c:pt idx="5">
                  <c:v>0</c:v>
                </c:pt>
                <c:pt idx="6">
                  <c:v>4.8000000000000057E-2</c:v>
                </c:pt>
                <c:pt idx="7">
                  <c:v>9.6000000000000113E-2</c:v>
                </c:pt>
                <c:pt idx="8">
                  <c:v>0.15300000000000019</c:v>
                </c:pt>
              </c:numCache>
            </c:numRef>
          </c:xVal>
          <c:yVal>
            <c:numRef>
              <c:f>'Rod 2'!$E$15:$E$23</c:f>
              <c:numCache>
                <c:formatCode>General</c:formatCode>
                <c:ptCount val="9"/>
                <c:pt idx="0">
                  <c:v>0.96606203999999996</c:v>
                </c:pt>
                <c:pt idx="1">
                  <c:v>7.7837395999999996</c:v>
                </c:pt>
                <c:pt idx="2">
                  <c:v>9.7149791999999984</c:v>
                </c:pt>
                <c:pt idx="3">
                  <c:v>22.652175000000025</c:v>
                </c:pt>
                <c:pt idx="5">
                  <c:v>0.77426431000000029</c:v>
                </c:pt>
                <c:pt idx="6">
                  <c:v>2.4788938000000003</c:v>
                </c:pt>
                <c:pt idx="7">
                  <c:v>4.2644524000000006</c:v>
                </c:pt>
                <c:pt idx="8">
                  <c:v>5.8505134999999955</c:v>
                </c:pt>
              </c:numCache>
            </c:numRef>
          </c:yVal>
        </c:ser>
        <c:axId val="61422208"/>
        <c:axId val="61432576"/>
      </c:scatterChart>
      <c:valAx>
        <c:axId val="61422208"/>
        <c:scaling>
          <c:orientation val="minMax"/>
          <c:max val="0.62000000000000111"/>
          <c:min val="0"/>
        </c:scaling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GB" sz="1200" b="0" i="0" baseline="0"/>
                  <a:t>Optical Absorbance @633nm (Spectrophotometer)</a:t>
                </a:r>
                <a:endParaRPr lang="en-GB" sz="1200" b="0"/>
              </a:p>
            </c:rich>
          </c:tx>
          <c:layout>
            <c:manualLayout>
              <c:xMode val="edge"/>
              <c:yMode val="edge"/>
              <c:x val="0.16239694631630994"/>
              <c:y val="0.89525843021926954"/>
            </c:manualLayout>
          </c:layout>
        </c:title>
        <c:numFmt formatCode="General" sourceLinked="1"/>
        <c:tickLblPos val="nextTo"/>
        <c:crossAx val="61432576"/>
        <c:crosses val="autoZero"/>
        <c:crossBetween val="midCat"/>
      </c:valAx>
      <c:valAx>
        <c:axId val="61432576"/>
        <c:scaling>
          <c:orientation val="minMax"/>
        </c:scaling>
        <c:axPos val="l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GB" sz="1200" b="0" i="0" baseline="0"/>
                  <a:t>Mean pixel value (optical CT)</a:t>
                </a:r>
                <a:endParaRPr lang="en-GB" sz="1200" b="0"/>
              </a:p>
            </c:rich>
          </c:tx>
          <c:layout>
            <c:manualLayout>
              <c:xMode val="edge"/>
              <c:yMode val="edge"/>
              <c:x val="2.1368315397905992E-2"/>
              <c:y val="0.10151119203986154"/>
            </c:manualLayout>
          </c:layout>
        </c:title>
        <c:numFmt formatCode="General" sourceLinked="1"/>
        <c:tickLblPos val="nextTo"/>
        <c:crossAx val="61422208"/>
        <c:crosses val="autoZero"/>
        <c:crossBetween val="midCat"/>
      </c:valAx>
    </c:plotArea>
    <c:legend>
      <c:legendPos val="r"/>
      <c:legendEntry>
        <c:idx val="2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73060225976237969"/>
          <c:y val="0.40498818897637884"/>
          <c:w val="0.24955656367130929"/>
          <c:h val="0.13669028871391076"/>
        </c:manualLayout>
      </c:layout>
      <c:overlay val="1"/>
      <c:txPr>
        <a:bodyPr/>
        <a:lstStyle/>
        <a:p>
          <a:pPr>
            <a:defRPr sz="1200"/>
          </a:pPr>
          <a:endParaRPr lang="en-US"/>
        </a:p>
      </c:txPr>
    </c:legend>
    <c:plotVisOnly val="1"/>
  </c:chart>
  <c:spPr>
    <a:ln>
      <a:solidFill>
        <a:schemeClr val="bg1">
          <a:lumMod val="75000"/>
        </a:schemeClr>
      </a:solidFill>
    </a:ln>
  </c:spPr>
  <c:externalData r:id="rId1"/>
</c:chartSpace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D42CB-53B6-4DE1-9C1D-217E07B1E9E2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06195-AADA-4B7C-B87B-6D5D6E8EED1F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Drive 2/Resolution</a:t>
            </a:r>
            <a:r>
              <a:rPr lang="en-GB" baseline="0" dirty="0" smtClean="0"/>
              <a:t> tests/28.9.15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6195-AADA-4B7C-B87B-6D5D6E8EED1F}" type="slidenum">
              <a:rPr lang="en-GB" smtClean="0"/>
              <a:pPr/>
              <a:t>1</a:t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Resolution</a:t>
            </a:r>
            <a:r>
              <a:rPr lang="en-GB" baseline="0" dirty="0" smtClean="0"/>
              <a:t> tests 1.10.15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6195-AADA-4B7C-B87B-6D5D6E8EED1F}" type="slidenum">
              <a:rPr lang="en-GB" smtClean="0"/>
              <a:pPr/>
              <a:t>2</a:t>
            </a:fld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Resolution</a:t>
            </a:r>
            <a:r>
              <a:rPr lang="en-GB" baseline="0" dirty="0" smtClean="0"/>
              <a:t> tests 1.10.15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6195-AADA-4B7C-B87B-6D5D6E8EED1F}" type="slidenum">
              <a:rPr lang="en-GB" smtClean="0"/>
              <a:pPr/>
              <a:t>3</a:t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F:\Drive 1\Data\Gelatin\2_Rod_EB\recon_260-280.png</a:t>
            </a:r>
          </a:p>
          <a:p>
            <a:r>
              <a:rPr lang="en-GB" dirty="0" smtClean="0"/>
              <a:t>C:\data\Gels\EB_Rod_phantoms.xlsx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06195-AADA-4B7C-B87B-6D5D6E8EED1F}" type="slidenum">
              <a:rPr lang="en-GB" smtClean="0"/>
              <a:pPr/>
              <a:t>4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E:\Knife Edge MTF</a:t>
            </a:r>
          </a:p>
          <a:p>
            <a:r>
              <a:rPr lang="en-GB" dirty="0" smtClean="0"/>
              <a:t>E:\MTF </a:t>
            </a:r>
            <a:r>
              <a:rPr lang="en-GB" dirty="0" err="1" smtClean="0"/>
              <a:t>microbeads</a:t>
            </a:r>
            <a:r>
              <a:rPr lang="en-GB" dirty="0" smtClean="0"/>
              <a:t>\29.8.14\M1.6\scan 4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65565-F631-41A7-B20A-0F3854D2E26A}" type="slidenum">
              <a:rPr lang="en-GB" smtClean="0"/>
              <a:pPr/>
              <a:t>5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89644-C8BC-4C86-A58D-1FF423680AD8}" type="datetimeFigureOut">
              <a:rPr lang="en-GB" smtClean="0"/>
              <a:pPr/>
              <a:t>30/11/2015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69AA74-98D2-4D62-9876-35F42F3879BA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67545" y="260649"/>
            <a:ext cx="2880320" cy="2808312"/>
            <a:chOff x="467544" y="260648"/>
            <a:chExt cx="3080891" cy="3080891"/>
          </a:xfrm>
        </p:grpSpPr>
        <p:pic>
          <p:nvPicPr>
            <p:cNvPr id="1026" name="Picture 2" descr="E:\Resolution tests\28.9.15\scan 1\recon\total_slices200-250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67544" y="260648"/>
              <a:ext cx="3080891" cy="3080891"/>
            </a:xfrm>
            <a:prstGeom prst="rect">
              <a:avLst/>
            </a:prstGeom>
            <a:noFill/>
          </p:spPr>
        </p:pic>
        <p:sp>
          <p:nvSpPr>
            <p:cNvPr id="5" name="TextBox 4"/>
            <p:cNvSpPr txBox="1"/>
            <p:nvPr/>
          </p:nvSpPr>
          <p:spPr>
            <a:xfrm>
              <a:off x="539552" y="332656"/>
              <a:ext cx="7886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Scan 1</a:t>
              </a:r>
              <a:endParaRPr lang="en-GB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707904" y="404664"/>
            <a:ext cx="2619672" cy="2619672"/>
            <a:chOff x="3707904" y="404664"/>
            <a:chExt cx="2619672" cy="2619672"/>
          </a:xfrm>
        </p:grpSpPr>
        <p:pic>
          <p:nvPicPr>
            <p:cNvPr id="1028" name="Picture 4" descr="E:\Resolution tests\28.9.15\scan 4\recon\total_slices200-250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707904" y="404664"/>
              <a:ext cx="2619672" cy="2619672"/>
            </a:xfrm>
            <a:prstGeom prst="rect">
              <a:avLst/>
            </a:prstGeom>
            <a:noFill/>
          </p:spPr>
        </p:pic>
        <p:sp>
          <p:nvSpPr>
            <p:cNvPr id="9" name="TextBox 8"/>
            <p:cNvSpPr txBox="1"/>
            <p:nvPr/>
          </p:nvSpPr>
          <p:spPr>
            <a:xfrm>
              <a:off x="3779912" y="404664"/>
              <a:ext cx="7886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Scan 4</a:t>
              </a:r>
              <a:endParaRPr lang="en-GB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043608" y="3284984"/>
            <a:ext cx="2897361" cy="2897361"/>
            <a:chOff x="1043608" y="3284984"/>
            <a:chExt cx="2897361" cy="2897361"/>
          </a:xfrm>
        </p:grpSpPr>
        <p:pic>
          <p:nvPicPr>
            <p:cNvPr id="1029" name="Picture 5" descr="E:\Resolution tests\28.9.15\scan 5\recon\total_slices200-250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043608" y="3284984"/>
              <a:ext cx="2897361" cy="2897361"/>
            </a:xfrm>
            <a:prstGeom prst="rect">
              <a:avLst/>
            </a:prstGeom>
            <a:noFill/>
          </p:spPr>
        </p:pic>
        <p:sp>
          <p:nvSpPr>
            <p:cNvPr id="12" name="TextBox 11"/>
            <p:cNvSpPr txBox="1"/>
            <p:nvPr/>
          </p:nvSpPr>
          <p:spPr>
            <a:xfrm>
              <a:off x="1187624" y="3284984"/>
              <a:ext cx="7886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Scan 5</a:t>
              </a:r>
              <a:endParaRPr lang="en-GB" dirty="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611560" y="188640"/>
            <a:ext cx="8064896" cy="6633078"/>
            <a:chOff x="611560" y="188640"/>
            <a:chExt cx="8064896" cy="6633078"/>
          </a:xfrm>
        </p:grpSpPr>
        <p:pic>
          <p:nvPicPr>
            <p:cNvPr id="4" name="Picture 3" descr="DSC00990.jp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t="5989" r="26694" b="13622"/>
            <a:stretch/>
          </p:blipFill>
          <p:spPr>
            <a:xfrm>
              <a:off x="611560" y="188640"/>
              <a:ext cx="8064896" cy="663307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331640" y="4437112"/>
              <a:ext cx="144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A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211960" y="4437112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B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555776" y="530120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C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419872" y="5733256"/>
              <a:ext cx="4956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D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956376" y="5445224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D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04048" y="602128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E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796136" y="530120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F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28184" y="314096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G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00192" y="5517232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H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516216" y="5085184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I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588224" y="458112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J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660232" y="2852936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K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444208" y="2276872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L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444208" y="1772816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M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596336" y="5157192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N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028384" y="4005064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O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>
              <a:off x="8100392" y="4293096"/>
              <a:ext cx="432048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755576" y="2636912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P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flipH="1">
              <a:off x="683568" y="2996952"/>
              <a:ext cx="648072" cy="7200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83768" y="2276872"/>
            <a:ext cx="4176464" cy="2448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Tissue imaging set-up</a:t>
            </a:r>
            <a:endParaRPr lang="en-GB" dirty="0"/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115616" y="755412"/>
            <a:ext cx="5976664" cy="3681300"/>
            <a:chOff x="1115616" y="755412"/>
            <a:chExt cx="5976664" cy="3681300"/>
          </a:xfrm>
        </p:grpSpPr>
        <p:pic>
          <p:nvPicPr>
            <p:cNvPr id="5" name="Picture 4" descr="DSC00999.jp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9940" t="8609" r="15368"/>
            <a:stretch/>
          </p:blipFill>
          <p:spPr>
            <a:xfrm>
              <a:off x="4885607" y="836712"/>
              <a:ext cx="2206673" cy="3600000"/>
            </a:xfrm>
            <a:prstGeom prst="rect">
              <a:avLst/>
            </a:prstGeom>
          </p:spPr>
        </p:pic>
        <p:grpSp>
          <p:nvGrpSpPr>
            <p:cNvPr id="8" name="Group 7"/>
            <p:cNvGrpSpPr/>
            <p:nvPr/>
          </p:nvGrpSpPr>
          <p:grpSpPr>
            <a:xfrm>
              <a:off x="1115616" y="755412"/>
              <a:ext cx="3450403" cy="3681300"/>
              <a:chOff x="1043608" y="755412"/>
              <a:chExt cx="3450403" cy="3681300"/>
            </a:xfrm>
          </p:grpSpPr>
          <p:pic>
            <p:nvPicPr>
              <p:cNvPr id="4" name="Picture 3" descr="DSC00982.jpg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rcRect l="16013" t="3050" r="21568"/>
              <a:stretch/>
            </p:blipFill>
            <p:spPr>
              <a:xfrm>
                <a:off x="1403648" y="836712"/>
                <a:ext cx="3090363" cy="3600000"/>
              </a:xfrm>
              <a:prstGeom prst="rect">
                <a:avLst/>
              </a:prstGeom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1043608" y="755412"/>
                <a:ext cx="3529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a.</a:t>
                </a:r>
                <a:endParaRPr lang="en-GB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567838" y="764704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b.</a:t>
              </a:r>
              <a:endParaRPr lang="en-GB"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724128" y="1340768"/>
            <a:ext cx="1224136" cy="11521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50" name="Picture 2" descr="E:\Resolution tests\1.10.15\scan 1\recon\scan_1total_slices0-50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260649"/>
            <a:ext cx="3096343" cy="3096344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611560" y="260648"/>
            <a:ext cx="788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Scan 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16016" y="332656"/>
            <a:ext cx="788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Scan 5</a:t>
            </a:r>
            <a:endParaRPr lang="en-GB" dirty="0">
              <a:solidFill>
                <a:srgbClr val="FF0000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4644008" y="333028"/>
            <a:ext cx="3239988" cy="3239988"/>
            <a:chOff x="4644008" y="260648"/>
            <a:chExt cx="3239988" cy="3239988"/>
          </a:xfrm>
        </p:grpSpPr>
        <p:pic>
          <p:nvPicPr>
            <p:cNvPr id="2051" name="Picture 3" descr="E:\Resolution tests\1.10.15\scan 5\recon\scan_5total_slices0-50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644008" y="260648"/>
              <a:ext cx="3239988" cy="3239988"/>
            </a:xfrm>
            <a:prstGeom prst="rect">
              <a:avLst/>
            </a:prstGeom>
            <a:noFill/>
          </p:spPr>
        </p:pic>
        <p:cxnSp>
          <p:nvCxnSpPr>
            <p:cNvPr id="9" name="Straight Arrow Connector 8"/>
            <p:cNvCxnSpPr/>
            <p:nvPr/>
          </p:nvCxnSpPr>
          <p:spPr>
            <a:xfrm>
              <a:off x="7020272" y="1340768"/>
              <a:ext cx="0" cy="1152128"/>
            </a:xfrm>
            <a:prstGeom prst="straightConnector1">
              <a:avLst/>
            </a:prstGeom>
            <a:ln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 flipH="1">
              <a:off x="5724128" y="2492896"/>
              <a:ext cx="1224136" cy="0"/>
            </a:xfrm>
            <a:prstGeom prst="straightConnector1">
              <a:avLst/>
            </a:prstGeom>
            <a:ln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7020272" y="1681644"/>
              <a:ext cx="79208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smtClean="0">
                  <a:solidFill>
                    <a:schemeClr val="bg1"/>
                  </a:solidFill>
                </a:rPr>
                <a:t>Depth of field</a:t>
              </a:r>
              <a:endParaRPr lang="en-GB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5" name="Straight Arrow Connector 14"/>
          <p:cNvCxnSpPr/>
          <p:nvPr/>
        </p:nvCxnSpPr>
        <p:spPr>
          <a:xfrm flipV="1">
            <a:off x="1763688" y="2060848"/>
            <a:ext cx="72008" cy="7920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488668"/>
            <a:ext cx="788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Scan 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48264" y="6488668"/>
            <a:ext cx="788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Scan 5</a:t>
            </a:r>
            <a:endParaRPr lang="en-GB" dirty="0">
              <a:solidFill>
                <a:srgbClr val="FF0000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71600" y="1988840"/>
            <a:ext cx="6552356" cy="3240360"/>
            <a:chOff x="971600" y="1988840"/>
            <a:chExt cx="6552356" cy="3240360"/>
          </a:xfrm>
        </p:grpSpPr>
        <p:pic>
          <p:nvPicPr>
            <p:cNvPr id="2050" name="Picture 2" descr="E:\Resolution tests\1.10.15\scan 1\recon\scan_1total_slices0-50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971600" y="1988840"/>
              <a:ext cx="3239999" cy="3240000"/>
            </a:xfrm>
            <a:prstGeom prst="rect">
              <a:avLst/>
            </a:prstGeom>
            <a:noFill/>
          </p:spPr>
        </p:pic>
        <p:grpSp>
          <p:nvGrpSpPr>
            <p:cNvPr id="13" name="Group 12"/>
            <p:cNvGrpSpPr/>
            <p:nvPr/>
          </p:nvGrpSpPr>
          <p:grpSpPr>
            <a:xfrm>
              <a:off x="4283968" y="1989212"/>
              <a:ext cx="3239988" cy="3239988"/>
              <a:chOff x="4283968" y="1988840"/>
              <a:chExt cx="3239988" cy="3239988"/>
            </a:xfrm>
          </p:grpSpPr>
          <p:pic>
            <p:nvPicPr>
              <p:cNvPr id="2051" name="Picture 3" descr="E:\Resolution tests\1.10.15\scan 5\recon\scan_5total_slices0-50.png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4283968" y="1988840"/>
                <a:ext cx="3239988" cy="3239988"/>
              </a:xfrm>
              <a:prstGeom prst="rect">
                <a:avLst/>
              </a:prstGeom>
              <a:noFill/>
            </p:spPr>
          </p:pic>
          <p:cxnSp>
            <p:nvCxnSpPr>
              <p:cNvPr id="9" name="Straight Arrow Connector 8"/>
              <p:cNvCxnSpPr/>
              <p:nvPr/>
            </p:nvCxnSpPr>
            <p:spPr>
              <a:xfrm>
                <a:off x="6660232" y="3068960"/>
                <a:ext cx="0" cy="1152128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/>
              <p:nvPr/>
            </p:nvCxnSpPr>
            <p:spPr>
              <a:xfrm flipH="1">
                <a:off x="5364088" y="4221088"/>
                <a:ext cx="1224136" cy="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6660232" y="3409836"/>
                <a:ext cx="792088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dirty="0" smtClean="0">
                    <a:solidFill>
                      <a:schemeClr val="bg1"/>
                    </a:solidFill>
                  </a:rPr>
                  <a:t>Depth of field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971600" y="4859868"/>
              <a:ext cx="3529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chemeClr val="bg1"/>
                  </a:solidFill>
                </a:rPr>
                <a:t>a.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83968" y="4859868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chemeClr val="bg1"/>
                  </a:solidFill>
                </a:rPr>
                <a:t>b.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71600" y="1988840"/>
              <a:ext cx="12241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chemeClr val="bg1"/>
                  </a:solidFill>
                </a:rPr>
                <a:t>Off-centre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1475656" y="2348880"/>
              <a:ext cx="648072" cy="936104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/>
            <p:cNvGrpSpPr/>
            <p:nvPr/>
          </p:nvGrpSpPr>
          <p:grpSpPr>
            <a:xfrm>
              <a:off x="1475656" y="2996952"/>
              <a:ext cx="2088232" cy="1152128"/>
              <a:chOff x="5516488" y="3221732"/>
              <a:chExt cx="2088232" cy="1152128"/>
            </a:xfrm>
          </p:grpSpPr>
          <p:cxnSp>
            <p:nvCxnSpPr>
              <p:cNvPr id="19" name="Straight Arrow Connector 18"/>
              <p:cNvCxnSpPr/>
              <p:nvPr/>
            </p:nvCxnSpPr>
            <p:spPr>
              <a:xfrm>
                <a:off x="6812632" y="3221732"/>
                <a:ext cx="0" cy="1152128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>
                <a:off x="5516488" y="4373860"/>
                <a:ext cx="1224136" cy="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/>
              <p:cNvSpPr txBox="1"/>
              <p:nvPr/>
            </p:nvSpPr>
            <p:spPr>
              <a:xfrm>
                <a:off x="6812632" y="3562608"/>
                <a:ext cx="792088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dirty="0" smtClean="0">
                    <a:solidFill>
                      <a:schemeClr val="bg1"/>
                    </a:solidFill>
                  </a:rPr>
                  <a:t>Depth of field</a:t>
                </a:r>
                <a:endParaRPr lang="en-GB" sz="1400" dirty="0">
                  <a:solidFill>
                    <a:schemeClr val="bg1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F:\Drive 1\Data\Gelatin\2_Rod_EB\proj0_small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04000" y="0"/>
            <a:ext cx="2880000" cy="25875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10" name="Group 9"/>
          <p:cNvGrpSpPr/>
          <p:nvPr/>
        </p:nvGrpSpPr>
        <p:grpSpPr>
          <a:xfrm>
            <a:off x="107504" y="116632"/>
            <a:ext cx="5976664" cy="2952009"/>
            <a:chOff x="2339752" y="2060848"/>
            <a:chExt cx="5976664" cy="2952009"/>
          </a:xfrm>
        </p:grpSpPr>
        <p:pic>
          <p:nvPicPr>
            <p:cNvPr id="3074" name="Picture 2" descr="F:\Drive 1\Data\Gelatin\2_Rod_EB\recon_260-280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5436416" y="2132856"/>
              <a:ext cx="2880000" cy="2880001"/>
            </a:xfrm>
            <a:prstGeom prst="rect">
              <a:avLst/>
            </a:prstGeom>
            <a:noFill/>
          </p:spPr>
        </p:pic>
        <p:pic>
          <p:nvPicPr>
            <p:cNvPr id="3076" name="Picture 4" descr="F:\Drive 1\Data\Gelatin\2_Rod_EB\proj0_big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411760" y="2132856"/>
              <a:ext cx="2880000" cy="28800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7" name="TextBox 6"/>
            <p:cNvSpPr txBox="1"/>
            <p:nvPr/>
          </p:nvSpPr>
          <p:spPr>
            <a:xfrm>
              <a:off x="2339752" y="2060848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 a.</a:t>
              </a:r>
              <a:endParaRPr lang="en-GB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364088" y="2060848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chemeClr val="bg1"/>
                  </a:solidFill>
                </a:rPr>
                <a:t> b.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11560" y="5589240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 c.</a:t>
            </a:r>
            <a:endParaRPr lang="en-GB" dirty="0"/>
          </a:p>
        </p:txBody>
      </p:sp>
      <p:graphicFrame>
        <p:nvGraphicFramePr>
          <p:cNvPr id="13" name="Chart 12"/>
          <p:cNvGraphicFramePr/>
          <p:nvPr/>
        </p:nvGraphicFramePr>
        <p:xfrm>
          <a:off x="1043608" y="3284984"/>
          <a:ext cx="4176464" cy="2625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>
            <a:off x="2411760" y="1484784"/>
            <a:ext cx="4608512" cy="2592288"/>
            <a:chOff x="3059832" y="1412776"/>
            <a:chExt cx="4608512" cy="2592288"/>
          </a:xfrm>
        </p:grpSpPr>
        <p:grpSp>
          <p:nvGrpSpPr>
            <p:cNvPr id="59" name="Group 58"/>
            <p:cNvGrpSpPr/>
            <p:nvPr/>
          </p:nvGrpSpPr>
          <p:grpSpPr>
            <a:xfrm>
              <a:off x="3131840" y="1412776"/>
              <a:ext cx="4464496" cy="2592288"/>
              <a:chOff x="1259632" y="1412776"/>
              <a:chExt cx="4464496" cy="2592288"/>
            </a:xfrm>
          </p:grpSpPr>
          <p:grpSp>
            <p:nvGrpSpPr>
              <p:cNvPr id="54" name="Group 53"/>
              <p:cNvGrpSpPr/>
              <p:nvPr/>
            </p:nvGrpSpPr>
            <p:grpSpPr>
              <a:xfrm>
                <a:off x="1908064" y="1412776"/>
                <a:ext cx="3816064" cy="2592288"/>
                <a:chOff x="1908064" y="1412776"/>
                <a:chExt cx="3816064" cy="2592288"/>
              </a:xfrm>
            </p:grpSpPr>
            <p:grpSp>
              <p:nvGrpSpPr>
                <p:cNvPr id="7" name="Group 22"/>
                <p:cNvGrpSpPr>
                  <a:grpSpLocks noChangeAspect="1"/>
                </p:cNvGrpSpPr>
                <p:nvPr/>
              </p:nvGrpSpPr>
              <p:grpSpPr>
                <a:xfrm>
                  <a:off x="3027980" y="1484784"/>
                  <a:ext cx="1327996" cy="2520000"/>
                  <a:chOff x="929994" y="1653452"/>
                  <a:chExt cx="2147715" cy="4075486"/>
                </a:xfrm>
              </p:grpSpPr>
              <p:sp>
                <p:nvSpPr>
                  <p:cNvPr id="24" name="Oval 23"/>
                  <p:cNvSpPr/>
                  <p:nvPr/>
                </p:nvSpPr>
                <p:spPr>
                  <a:xfrm>
                    <a:off x="967332" y="2934461"/>
                    <a:ext cx="1525929" cy="1525396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4"/>
                  </a:lnRef>
                  <a:fillRef idx="1">
                    <a:schemeClr val="lt1"/>
                  </a:fillRef>
                  <a:effectRef idx="0">
                    <a:schemeClr val="accent4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25" name="Straight Connector 24"/>
                  <p:cNvCxnSpPr/>
                  <p:nvPr/>
                </p:nvCxnSpPr>
                <p:spPr>
                  <a:xfrm>
                    <a:off x="937448" y="2613465"/>
                    <a:ext cx="14942" cy="2241176"/>
                  </a:xfrm>
                  <a:prstGeom prst="line">
                    <a:avLst/>
                  </a:prstGeom>
                  <a:ln w="9525" cmpd="sng"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Connector 25"/>
                  <p:cNvCxnSpPr/>
                  <p:nvPr/>
                </p:nvCxnSpPr>
                <p:spPr>
                  <a:xfrm>
                    <a:off x="2493261" y="2601513"/>
                    <a:ext cx="14942" cy="2241176"/>
                  </a:xfrm>
                  <a:prstGeom prst="line">
                    <a:avLst/>
                  </a:prstGeom>
                  <a:ln w="9525" cmpd="sng"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/>
                  <p:cNvCxnSpPr/>
                  <p:nvPr/>
                </p:nvCxnSpPr>
                <p:spPr>
                  <a:xfrm>
                    <a:off x="1729331" y="1653452"/>
                    <a:ext cx="0" cy="4075486"/>
                  </a:xfrm>
                  <a:prstGeom prst="line">
                    <a:avLst/>
                  </a:prstGeom>
                  <a:ln w="9525" cmpd="sng">
                    <a:prstDash val="lgDash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/>
                  <p:cNvSpPr txBox="1"/>
                  <p:nvPr/>
                </p:nvSpPr>
                <p:spPr>
                  <a:xfrm>
                    <a:off x="1638679" y="5264022"/>
                    <a:ext cx="1439030" cy="44797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200" dirty="0" smtClean="0"/>
                      <a:t>Focal plane</a:t>
                    </a:r>
                    <a:endParaRPr lang="en-US" sz="1200" dirty="0"/>
                  </a:p>
                </p:txBody>
              </p:sp>
              <p:cxnSp>
                <p:nvCxnSpPr>
                  <p:cNvPr id="31" name="Straight Arrow Connector 30"/>
                  <p:cNvCxnSpPr/>
                  <p:nvPr/>
                </p:nvCxnSpPr>
                <p:spPr>
                  <a:xfrm>
                    <a:off x="1049508" y="2450298"/>
                    <a:ext cx="1385522" cy="14941"/>
                  </a:xfrm>
                  <a:prstGeom prst="straightConnector1">
                    <a:avLst/>
                  </a:prstGeom>
                  <a:ln w="12700">
                    <a:headEnd type="arrow"/>
                    <a:tailEnd type="arrow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" name="TextBox 31"/>
                  <p:cNvSpPr txBox="1"/>
                  <p:nvPr/>
                </p:nvSpPr>
                <p:spPr>
                  <a:xfrm>
                    <a:off x="929994" y="2020661"/>
                    <a:ext cx="1681893" cy="44797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 smtClean="0"/>
                      <a:t>Depth of field</a:t>
                    </a:r>
                    <a:endParaRPr lang="en-US" sz="1200" dirty="0"/>
                  </a:p>
                </p:txBody>
              </p:sp>
            </p:grpSp>
            <p:sp>
              <p:nvSpPr>
                <p:cNvPr id="35" name="TextBox 34"/>
                <p:cNvSpPr txBox="1"/>
                <p:nvPr/>
              </p:nvSpPr>
              <p:spPr>
                <a:xfrm>
                  <a:off x="2195736" y="2751311"/>
                  <a:ext cx="648072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200" dirty="0" smtClean="0"/>
                    <a:t>Optical axis</a:t>
                  </a:r>
                  <a:endParaRPr lang="en-GB" sz="1200" dirty="0"/>
                </a:p>
              </p:txBody>
            </p:sp>
            <p:grpSp>
              <p:nvGrpSpPr>
                <p:cNvPr id="8" name="Group 65"/>
                <p:cNvGrpSpPr/>
                <p:nvPr/>
              </p:nvGrpSpPr>
              <p:grpSpPr>
                <a:xfrm>
                  <a:off x="2373671" y="1556792"/>
                  <a:ext cx="326121" cy="432049"/>
                  <a:chOff x="1467513" y="417301"/>
                  <a:chExt cx="440193" cy="583172"/>
                </a:xfrm>
              </p:grpSpPr>
              <p:grpSp>
                <p:nvGrpSpPr>
                  <p:cNvPr id="9" name="Group 60"/>
                  <p:cNvGrpSpPr/>
                  <p:nvPr/>
                </p:nvGrpSpPr>
                <p:grpSpPr>
                  <a:xfrm rot="16200000">
                    <a:off x="1455880" y="456896"/>
                    <a:ext cx="291553" cy="268287"/>
                    <a:chOff x="4788024" y="424409"/>
                    <a:chExt cx="291553" cy="268287"/>
                  </a:xfrm>
                </p:grpSpPr>
                <p:cxnSp>
                  <p:nvCxnSpPr>
                    <p:cNvPr id="62" name="Straight Arrow Connector 61"/>
                    <p:cNvCxnSpPr/>
                    <p:nvPr/>
                  </p:nvCxnSpPr>
                  <p:spPr>
                    <a:xfrm flipV="1">
                      <a:off x="4788024" y="424409"/>
                      <a:ext cx="0" cy="268287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arrow" w="med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Straight Arrow Connector 62"/>
                    <p:cNvCxnSpPr/>
                    <p:nvPr/>
                  </p:nvCxnSpPr>
                  <p:spPr>
                    <a:xfrm>
                      <a:off x="4788024" y="692696"/>
                      <a:ext cx="291553" cy="0"/>
                    </a:xfrm>
                    <a:prstGeom prst="straightConnector1">
                      <a:avLst/>
                    </a:prstGeom>
                    <a:ln>
                      <a:solidFill>
                        <a:schemeClr val="tx1"/>
                      </a:solidFill>
                      <a:tailEnd type="arrow" w="med" len="sm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1691681" y="417301"/>
                    <a:ext cx="216025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GB" sz="1400" dirty="0" smtClean="0"/>
                      <a:t>x</a:t>
                    </a:r>
                    <a:endParaRPr lang="en-GB" sz="1400" dirty="0"/>
                  </a:p>
                </p:txBody>
              </p:sp>
              <p:sp>
                <p:nvSpPr>
                  <p:cNvPr id="65" name="TextBox 64"/>
                  <p:cNvSpPr txBox="1"/>
                  <p:nvPr/>
                </p:nvSpPr>
                <p:spPr>
                  <a:xfrm>
                    <a:off x="1475656" y="692696"/>
                    <a:ext cx="216024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GB" sz="1400" dirty="0" smtClean="0"/>
                      <a:t>y</a:t>
                    </a:r>
                    <a:endParaRPr lang="en-GB" sz="1400" dirty="0"/>
                  </a:p>
                </p:txBody>
              </p:sp>
            </p:grpSp>
            <p:sp>
              <p:nvSpPr>
                <p:cNvPr id="60" name="TextBox 59"/>
                <p:cNvSpPr txBox="1"/>
                <p:nvPr/>
              </p:nvSpPr>
              <p:spPr>
                <a:xfrm>
                  <a:off x="4860032" y="1916832"/>
                  <a:ext cx="50405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600" dirty="0" smtClean="0">
                      <a:solidFill>
                        <a:schemeClr val="bg1"/>
                      </a:solidFill>
                    </a:rPr>
                    <a:t> </a:t>
                  </a:r>
                  <a:r>
                    <a:rPr lang="en-GB" sz="1200" dirty="0" smtClean="0">
                      <a:solidFill>
                        <a:schemeClr val="bg1"/>
                      </a:solidFill>
                    </a:rPr>
                    <a:t>b.</a:t>
                  </a:r>
                  <a:endParaRPr lang="en-GB" sz="1200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39" name="Straight Arrow Connector 38"/>
                <p:cNvCxnSpPr/>
                <p:nvPr/>
              </p:nvCxnSpPr>
              <p:spPr>
                <a:xfrm rot="840000" flipH="1">
                  <a:off x="4860032" y="1651093"/>
                  <a:ext cx="216024" cy="258415"/>
                </a:xfrm>
                <a:prstGeom prst="straightConnector1">
                  <a:avLst/>
                </a:prstGeom>
                <a:ln>
                  <a:tailEnd type="arrow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1" name="TextBox 40"/>
                <p:cNvSpPr txBox="1"/>
                <p:nvPr/>
              </p:nvSpPr>
              <p:spPr>
                <a:xfrm>
                  <a:off x="4932040" y="1412776"/>
                  <a:ext cx="79208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 smtClean="0"/>
                    <a:t>Matching tank</a:t>
                  </a:r>
                  <a:endParaRPr lang="en-US" sz="1200" dirty="0"/>
                </a:p>
              </p:txBody>
            </p:sp>
            <p:cxnSp>
              <p:nvCxnSpPr>
                <p:cNvPr id="45" name="Straight Arrow Connector 44"/>
                <p:cNvCxnSpPr/>
                <p:nvPr/>
              </p:nvCxnSpPr>
              <p:spPr>
                <a:xfrm flipV="1">
                  <a:off x="3131840" y="3068960"/>
                  <a:ext cx="216024" cy="504056"/>
                </a:xfrm>
                <a:prstGeom prst="straightConnector1">
                  <a:avLst/>
                </a:prstGeom>
                <a:ln>
                  <a:tailEnd type="arrow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7" name="TextBox 46"/>
                <p:cNvSpPr txBox="1"/>
                <p:nvPr/>
              </p:nvSpPr>
              <p:spPr>
                <a:xfrm>
                  <a:off x="2771800" y="3512041"/>
                  <a:ext cx="64472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dirty="0" smtClean="0"/>
                    <a:t>Sample</a:t>
                  </a:r>
                  <a:endParaRPr lang="en-US" sz="1200" dirty="0"/>
                </a:p>
              </p:txBody>
            </p:sp>
            <p:sp>
              <p:nvSpPr>
                <p:cNvPr id="36" name="Rectangle 35"/>
                <p:cNvSpPr/>
                <p:nvPr/>
              </p:nvSpPr>
              <p:spPr>
                <a:xfrm>
                  <a:off x="2268024" y="1484784"/>
                  <a:ext cx="2520000" cy="2520280"/>
                </a:xfrm>
                <a:prstGeom prst="rect">
                  <a:avLst/>
                </a:prstGeom>
                <a:noFill/>
                <a:ln>
                  <a:solidFill>
                    <a:srgbClr val="81A9E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1908064" y="2767766"/>
                  <a:ext cx="3240000" cy="2129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  <a:prstDash val="solid"/>
                  <a:headEnd type="triangl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" name="Rectangle 56"/>
              <p:cNvSpPr/>
              <p:nvPr/>
            </p:nvSpPr>
            <p:spPr>
              <a:xfrm>
                <a:off x="1259632" y="1916832"/>
                <a:ext cx="1008112" cy="165618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6" name="TextBox 45"/>
            <p:cNvSpPr txBox="1"/>
            <p:nvPr/>
          </p:nvSpPr>
          <p:spPr>
            <a:xfrm>
              <a:off x="6876256" y="2535287"/>
              <a:ext cx="79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Light source</a:t>
              </a:r>
              <a:endParaRPr lang="en-US" sz="1200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059832" y="2607295"/>
              <a:ext cx="79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 Camera</a:t>
              </a:r>
            </a:p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j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1"/>
          <p:cNvGrpSpPr/>
          <p:nvPr/>
        </p:nvGrpSpPr>
        <p:grpSpPr>
          <a:xfrm>
            <a:off x="1691680" y="980728"/>
            <a:ext cx="5284544" cy="4752000"/>
            <a:chOff x="1619672" y="-675456"/>
            <a:chExt cx="5284544" cy="4752000"/>
          </a:xfrm>
        </p:grpSpPr>
        <p:grpSp>
          <p:nvGrpSpPr>
            <p:cNvPr id="5" name="Group 14"/>
            <p:cNvGrpSpPr>
              <a:grpSpLocks noChangeAspect="1"/>
            </p:cNvGrpSpPr>
            <p:nvPr/>
          </p:nvGrpSpPr>
          <p:grpSpPr>
            <a:xfrm>
              <a:off x="1835696" y="-675456"/>
              <a:ext cx="5068520" cy="4752000"/>
              <a:chOff x="2411760" y="-144016"/>
              <a:chExt cx="4608256" cy="4320480"/>
            </a:xfrm>
          </p:grpSpPr>
          <p:pic>
            <p:nvPicPr>
              <p:cNvPr id="10" name="Picture 9" descr="A4_axes.pn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716016" y="1926464"/>
                <a:ext cx="2304000" cy="2250000"/>
              </a:xfrm>
              <a:prstGeom prst="rect">
                <a:avLst/>
              </a:prstGeom>
            </p:spPr>
          </p:pic>
          <p:pic>
            <p:nvPicPr>
              <p:cNvPr id="11" name="Picture 10" descr="A3_axes.png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2411760" y="1926464"/>
                <a:ext cx="2304000" cy="2250000"/>
              </a:xfrm>
              <a:prstGeom prst="rect">
                <a:avLst/>
              </a:prstGeom>
            </p:spPr>
          </p:pic>
          <p:grpSp>
            <p:nvGrpSpPr>
              <p:cNvPr id="12" name="Group 6"/>
              <p:cNvGrpSpPr>
                <a:grpSpLocks noChangeAspect="1"/>
              </p:cNvGrpSpPr>
              <p:nvPr/>
            </p:nvGrpSpPr>
            <p:grpSpPr>
              <a:xfrm>
                <a:off x="4716016" y="-144016"/>
                <a:ext cx="2304000" cy="2249999"/>
                <a:chOff x="3347864" y="3978000"/>
                <a:chExt cx="2949120" cy="2880000"/>
              </a:xfrm>
            </p:grpSpPr>
            <p:pic>
              <p:nvPicPr>
                <p:cNvPr id="14" name="Picture 13" descr="A2_axes.png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3347864" y="3978000"/>
                  <a:ext cx="2949120" cy="2880000"/>
                </a:xfrm>
                <a:prstGeom prst="rect">
                  <a:avLst/>
                </a:prstGeom>
              </p:spPr>
            </p:pic>
            <p:sp>
              <p:nvSpPr>
                <p:cNvPr id="15" name="TextBox 14"/>
                <p:cNvSpPr txBox="1"/>
                <p:nvPr/>
              </p:nvSpPr>
              <p:spPr>
                <a:xfrm>
                  <a:off x="5049749" y="5707232"/>
                  <a:ext cx="854303" cy="63032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200" dirty="0" smtClean="0">
                      <a:solidFill>
                        <a:schemeClr val="bg1"/>
                      </a:solidFill>
                    </a:rPr>
                    <a:t>Depth of field</a:t>
                  </a:r>
                  <a:endParaRPr lang="en-GB" sz="1200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16" name="Straight Arrow Connector 9"/>
                <p:cNvCxnSpPr/>
                <p:nvPr/>
              </p:nvCxnSpPr>
              <p:spPr>
                <a:xfrm flipV="1">
                  <a:off x="5508104" y="5059464"/>
                  <a:ext cx="4684" cy="576064"/>
                </a:xfrm>
                <a:prstGeom prst="straightConnector1">
                  <a:avLst/>
                </a:prstGeom>
                <a:ln w="12700">
                  <a:solidFill>
                    <a:schemeClr val="bg1"/>
                  </a:solidFill>
                  <a:headEnd type="arrow"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3" name="Picture 12" descr="A1_axes.png"/>
              <p:cNvPicPr>
                <a:picLocks noChangeAspect="1"/>
              </p:cNvPicPr>
              <p:nvPr/>
            </p:nvPicPr>
            <p:blipFill>
              <a:blip r:embed="rId5" cstate="print"/>
              <a:srcRect t="6401"/>
              <a:stretch>
                <a:fillRect/>
              </a:stretch>
            </p:blipFill>
            <p:spPr>
              <a:xfrm>
                <a:off x="2411760" y="0"/>
                <a:ext cx="2304000" cy="2105981"/>
              </a:xfrm>
              <a:prstGeom prst="rect">
                <a:avLst/>
              </a:prstGeom>
            </p:spPr>
          </p:pic>
        </p:grpSp>
        <p:sp>
          <p:nvSpPr>
            <p:cNvPr id="6" name="TextBox 5"/>
            <p:cNvSpPr txBox="1"/>
            <p:nvPr/>
          </p:nvSpPr>
          <p:spPr>
            <a:xfrm>
              <a:off x="1619672" y="1196752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 a.</a:t>
              </a:r>
              <a:endParaRPr lang="en-GB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211960" y="3501008"/>
              <a:ext cx="4171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 d.</a:t>
              </a:r>
              <a:endParaRPr lang="en-GB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619672" y="3356992"/>
              <a:ext cx="3930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 c.</a:t>
              </a:r>
              <a:endParaRPr lang="en-GB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211960" y="1268760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b.</a:t>
              </a:r>
              <a:endParaRPr lang="en-GB" dirty="0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pticalCT_setup_presag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43859" y="1572921"/>
            <a:ext cx="6656282" cy="3712157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3" descr="1300.jpg"/>
          <p:cNvPicPr>
            <a:picLocks noChangeAspect="1"/>
          </p:cNvPicPr>
          <p:nvPr/>
        </p:nvPicPr>
        <p:blipFill>
          <a:blip r:embed="rId2" cstate="print"/>
          <a:srcRect l="52109" r="31762" b="53692"/>
          <a:stretch>
            <a:fillRect/>
          </a:stretch>
        </p:blipFill>
        <p:spPr bwMode="auto">
          <a:xfrm>
            <a:off x="6588224" y="1412776"/>
            <a:ext cx="1656184" cy="2675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8" name="Straight Arrow Connector 27"/>
          <p:cNvCxnSpPr/>
          <p:nvPr/>
        </p:nvCxnSpPr>
        <p:spPr>
          <a:xfrm flipH="1" flipV="1">
            <a:off x="7956376" y="2924944"/>
            <a:ext cx="72008" cy="288032"/>
          </a:xfrm>
          <a:prstGeom prst="straightConnector1">
            <a:avLst/>
          </a:prstGeom>
          <a:ln w="190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/>
          <p:cNvGrpSpPr/>
          <p:nvPr/>
        </p:nvGrpSpPr>
        <p:grpSpPr>
          <a:xfrm>
            <a:off x="467544" y="1052736"/>
            <a:ext cx="5832176" cy="3265487"/>
            <a:chOff x="467544" y="1052736"/>
            <a:chExt cx="5832176" cy="3265487"/>
          </a:xfrm>
        </p:grpSpPr>
        <p:grpSp>
          <p:nvGrpSpPr>
            <p:cNvPr id="24" name="Group 23"/>
            <p:cNvGrpSpPr/>
            <p:nvPr/>
          </p:nvGrpSpPr>
          <p:grpSpPr>
            <a:xfrm>
              <a:off x="467544" y="1052736"/>
              <a:ext cx="5832176" cy="3265487"/>
              <a:chOff x="1619672" y="2492896"/>
              <a:chExt cx="5832176" cy="3265487"/>
            </a:xfrm>
          </p:grpSpPr>
          <p:pic>
            <p:nvPicPr>
              <p:cNvPr id="8" name="Picture 3" descr="1300.jpg"/>
              <p:cNvPicPr>
                <a:picLocks noChangeAspect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1619672" y="2492896"/>
                <a:ext cx="5803901" cy="32654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9" name="TextBox 4"/>
              <p:cNvSpPr txBox="1">
                <a:spLocks noChangeArrowheads="1"/>
              </p:cNvSpPr>
              <p:nvPr/>
            </p:nvSpPr>
            <p:spPr bwMode="auto">
              <a:xfrm>
                <a:off x="6732240" y="3141315"/>
                <a:ext cx="719608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GB" sz="1200" b="1" dirty="0"/>
                  <a:t>Light Source</a:t>
                </a:r>
              </a:p>
            </p:txBody>
          </p:sp>
          <p:sp>
            <p:nvSpPr>
              <p:cNvPr id="10" name="TextBox 5"/>
              <p:cNvSpPr txBox="1">
                <a:spLocks noChangeArrowheads="1"/>
              </p:cNvSpPr>
              <p:nvPr/>
            </p:nvSpPr>
            <p:spPr bwMode="auto">
              <a:xfrm>
                <a:off x="5580112" y="4941168"/>
                <a:ext cx="792261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GB" sz="1200" b="1" dirty="0" err="1">
                    <a:solidFill>
                      <a:schemeClr val="bg1"/>
                    </a:solidFill>
                  </a:rPr>
                  <a:t>Tunable</a:t>
                </a:r>
                <a:r>
                  <a:rPr lang="en-GB" sz="1200" dirty="0">
                    <a:solidFill>
                      <a:schemeClr val="bg1"/>
                    </a:solidFill>
                  </a:rPr>
                  <a:t> </a:t>
                </a:r>
                <a:r>
                  <a:rPr lang="en-GB" sz="1200" b="1" dirty="0">
                    <a:solidFill>
                      <a:schemeClr val="bg1"/>
                    </a:solidFill>
                  </a:rPr>
                  <a:t>Filter</a:t>
                </a:r>
              </a:p>
            </p:txBody>
          </p:sp>
          <p:cxnSp>
            <p:nvCxnSpPr>
              <p:cNvPr id="14" name="Straight Arrow Connector 13"/>
              <p:cNvCxnSpPr/>
              <p:nvPr/>
            </p:nvCxnSpPr>
            <p:spPr bwMode="auto">
              <a:xfrm>
                <a:off x="7063209" y="3573983"/>
                <a:ext cx="73025" cy="504825"/>
              </a:xfrm>
              <a:prstGeom prst="straightConnector1">
                <a:avLst/>
              </a:prstGeom>
              <a:ln w="19050"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/>
              <p:cNvCxnSpPr/>
              <p:nvPr/>
            </p:nvCxnSpPr>
            <p:spPr bwMode="auto">
              <a:xfrm flipV="1">
                <a:off x="6012160" y="4293096"/>
                <a:ext cx="72008" cy="656308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" name="TextBox 24"/>
              <p:cNvSpPr txBox="1">
                <a:spLocks noChangeArrowheads="1"/>
              </p:cNvSpPr>
              <p:nvPr/>
            </p:nvSpPr>
            <p:spPr bwMode="auto">
              <a:xfrm>
                <a:off x="3967088" y="3285331"/>
                <a:ext cx="757609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en-GB" sz="1200" b="1" dirty="0"/>
                  <a:t>Sample Holder</a:t>
                </a:r>
              </a:p>
            </p:txBody>
          </p:sp>
          <p:cxnSp>
            <p:nvCxnSpPr>
              <p:cNvPr id="19" name="Straight Arrow Connector 18"/>
              <p:cNvCxnSpPr/>
              <p:nvPr/>
            </p:nvCxnSpPr>
            <p:spPr bwMode="auto">
              <a:xfrm>
                <a:off x="4543847" y="3573983"/>
                <a:ext cx="503237" cy="215900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6" name="Straight Arrow Connector 25"/>
            <p:cNvCxnSpPr/>
            <p:nvPr/>
          </p:nvCxnSpPr>
          <p:spPr>
            <a:xfrm flipH="1">
              <a:off x="4067944" y="1556792"/>
              <a:ext cx="432048" cy="360040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5"/>
            <p:cNvSpPr txBox="1">
              <a:spLocks noChangeArrowheads="1"/>
            </p:cNvSpPr>
            <p:nvPr/>
          </p:nvSpPr>
          <p:spPr bwMode="auto">
            <a:xfrm>
              <a:off x="4427984" y="1124744"/>
              <a:ext cx="936104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GB" sz="1200" b="1" dirty="0" smtClean="0"/>
                <a:t>Additional positioning stages</a:t>
              </a:r>
              <a:endParaRPr lang="en-GB" sz="1200" b="1" dirty="0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195736" y="40819"/>
            <a:ext cx="4896000" cy="6772557"/>
            <a:chOff x="2195736" y="40819"/>
            <a:chExt cx="4896000" cy="6772557"/>
          </a:xfrm>
        </p:grpSpPr>
        <p:pic>
          <p:nvPicPr>
            <p:cNvPr id="4" name="Picture 3" descr="OptCTsetup.png"/>
            <p:cNvPicPr>
              <a:picLocks noChangeAspect="1"/>
            </p:cNvPicPr>
            <p:nvPr/>
          </p:nvPicPr>
          <p:blipFill>
            <a:blip r:embed="rId2" cstate="print"/>
            <a:srcRect t="6613"/>
            <a:stretch>
              <a:fillRect/>
            </a:stretch>
          </p:blipFill>
          <p:spPr>
            <a:xfrm>
              <a:off x="2339752" y="3235999"/>
              <a:ext cx="4680000" cy="3577377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2195736" y="40819"/>
              <a:ext cx="4896000" cy="3541489"/>
              <a:chOff x="2195736" y="40819"/>
              <a:chExt cx="4896000" cy="3541489"/>
            </a:xfrm>
          </p:grpSpPr>
          <p:pic>
            <p:nvPicPr>
              <p:cNvPr id="3" name="Picture 3" descr="C:\Users\cmcerlean\Documents\Thesis\Full thesis\meth_img\setup_diagram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2195736" y="40819"/>
                <a:ext cx="4896000" cy="3100149"/>
              </a:xfrm>
              <a:prstGeom prst="rect">
                <a:avLst/>
              </a:prstGeom>
              <a:noFill/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2195736" y="116632"/>
                <a:ext cx="3529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a.</a:t>
                </a:r>
                <a:endParaRPr lang="en-GB" dirty="0"/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2339752" y="3212976"/>
                <a:ext cx="3642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 smtClean="0"/>
                  <a:t>b.</a:t>
                </a:r>
                <a:endParaRPr lang="en-GB" dirty="0"/>
              </a:p>
            </p:txBody>
          </p:sp>
        </p:grpSp>
      </p:grpSp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12251</TotalTime>
  <Words>153</Words>
  <Application>Microsoft Office PowerPoint</Application>
  <PresentationFormat>On-screen Show (4:3)</PresentationFormat>
  <Paragraphs>72</Paragraphs>
  <Slides>12</Slides>
  <Notes>5</Notes>
  <HiddenSlides>5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Institute Of Cancer Research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Ciara McErlean</dc:creator>
  <cp:lastModifiedBy>Ciara McErlean</cp:lastModifiedBy>
  <cp:revision>600</cp:revision>
  <dcterms:created xsi:type="dcterms:W3CDTF">2015-10-01T18:33:20Z</dcterms:created>
  <dcterms:modified xsi:type="dcterms:W3CDTF">2015-12-01T18:48:12Z</dcterms:modified>
</cp:coreProperties>
</file>